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5" r:id="rId3"/>
    <p:sldId id="298" r:id="rId4"/>
    <p:sldId id="296" r:id="rId5"/>
    <p:sldId id="297" r:id="rId6"/>
    <p:sldId id="259" r:id="rId7"/>
    <p:sldId id="260" r:id="rId8"/>
    <p:sldId id="261" r:id="rId9"/>
    <p:sldId id="262" r:id="rId10"/>
    <p:sldId id="306" r:id="rId11"/>
    <p:sldId id="264" r:id="rId12"/>
    <p:sldId id="303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07" r:id="rId43"/>
    <p:sldId id="308" r:id="rId44"/>
    <p:sldId id="310" r:id="rId45"/>
    <p:sldId id="300" r:id="rId46"/>
    <p:sldId id="305" r:id="rId47"/>
    <p:sldId id="309" r:id="rId48"/>
    <p:sldId id="302" r:id="rId49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74" d="100"/>
          <a:sy n="74" d="100"/>
        </p:scale>
        <p:origin x="170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FE8E2-D55F-49D7-BF2F-EC1CBD2449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A6BB-F10A-4E7A-9E97-5A6721140609}" type="datetimeFigureOut">
              <a:rPr lang="el-GR" smtClean="0"/>
              <a:pPr/>
              <a:t>13/11/2023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8F988-48C3-4F70-B120-17F7857272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nationalgeographic.org/resource/valdivia-earthquake-strikes-chil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P1DPJbUZI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KK56lqFk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gr/search?q=earthquake+at+school&amp;sca_esv=581969934&amp;sxsrf=AM9HkKl_GqsbZpLU62-bvxnMqZKX2SJk2g%3A1699896285380&amp;source=hp&amp;ei=3VtSZfPgFJm-xc8P0_KWqAc&amp;iflsig=AO6bgOgAAAAAZVJp7VHpPKbODJqsY7SXo4Vvkj2vJZ9q&amp;oq=earthquake+at+sc&amp;gs_lp=Egdnd3Mtd2l6IhBlYXJ0aHF1YWtlIGF0IHNjKgIIADIFEAAYgAQyBhAAGBYYHjIGEAAYFhgeMgYQABgWGB4yBhAAGBYYHjIGEAAYFhgeMggQABgWGB4YCjIGEAAYFhgeMgYQABgWGB4yBhAAGBYYHkj55gFQvx9Y3s8BcAd4AJABAJgB1wGgAcQYqgEGMC4yMS4xuAEByAEA-AEBqAIKwgIHECMY6gIYJ8ICBxAjGIoFGCfCAhEQLhiABBixAxiDARjHARjRA8ICCxAAGIAEGLEDGIMBwgINEAAYigUYsQMYgwEYCsICCBAAGIAEGLEDwgIKEAAYigUYsQMYQ8ICEBAuGIAEGLEDGMcBGNEDGArCAg0QABiABBixAxiDARgKwgIKEAAYgAQYsQMYCsICExAuGIAEGLEDGIMBGMcBGNEDGArCAgQQABgDwgINEC4YgAQYxwEY0QMYCsICBxAAGIAEGArCAgcQLhiABBgKwgIIEC4YsQMYgATCAgsQLhiABBixAxiDAcICBRAuGIAEwgIIEAAYFhgeGA8&amp;sclient=gws-wiz#fpstate=ive&amp;vld=cid:b6f01023,vid:NJZqREPc9k0,st: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2AE30C-FA72-E245-1C5A-7A76C107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56183"/>
            <a:ext cx="5486400" cy="566738"/>
          </a:xfrm>
        </p:spPr>
        <p:txBody>
          <a:bodyPr anchor="b">
            <a:normAutofit/>
          </a:bodyPr>
          <a:lstStyle/>
          <a:p>
            <a:r>
              <a:rPr lang="el-GR" sz="2800" dirty="0"/>
              <a:t>ΕΠΑ.Λ.  ΚΑΤΟΧΗΣ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5C38FD-664D-C22A-D95B-70D147D11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0"/>
          <a:stretch/>
        </p:blipFill>
        <p:spPr>
          <a:xfrm>
            <a:off x="1542388" y="539552"/>
            <a:ext cx="6059223" cy="4544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8E728C-5613-52EC-0167-EA9487E43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19" y="5051624"/>
            <a:ext cx="6307088" cy="149066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ΔΙΑΧΕΙΡΙΣΗ ΕΚΤΑΚΤΩΝ ΣΥΝΘΗΚΩΝ</a:t>
            </a:r>
          </a:p>
          <a:p>
            <a:r>
              <a:rPr lang="el-GR" sz="4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 Ε Ι Σ Μ Ο 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1C8B9-A34D-6497-594F-145C63461A99}"/>
              </a:ext>
            </a:extLst>
          </p:cNvPr>
          <p:cNvSpPr txBox="1"/>
          <p:nvPr/>
        </p:nvSpPr>
        <p:spPr>
          <a:xfrm>
            <a:off x="6444207" y="4725144"/>
            <a:ext cx="23042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ΣΧΟΛΙΚΟ ΕΤΟΣ: 2023 – 24 </a:t>
            </a:r>
          </a:p>
          <a:p>
            <a:endParaRPr lang="el-GR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ΙΩΑΝ. ΜΠΕΚΟΣ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MSc.  </a:t>
            </a:r>
            <a:r>
              <a:rPr lang="el-GR" sz="1600" b="1" dirty="0">
                <a:solidFill>
                  <a:schemeClr val="bg1">
                    <a:lumMod val="50000"/>
                  </a:schemeClr>
                </a:solidFill>
              </a:rPr>
              <a:t>ΠΕ82 ΑΣΠΕΤΕ</a:t>
            </a:r>
          </a:p>
        </p:txBody>
      </p:sp>
    </p:spTree>
    <p:extLst>
      <p:ext uri="{BB962C8B-B14F-4D97-AF65-F5344CB8AC3E}">
        <p14:creationId xmlns:p14="http://schemas.microsoft.com/office/powerpoint/2010/main" val="122756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9A2BF-58AF-9BFD-65DB-7AE592600BAD}"/>
              </a:ext>
            </a:extLst>
          </p:cNvPr>
          <p:cNvSpPr txBox="1"/>
          <p:nvPr/>
        </p:nvSpPr>
        <p:spPr>
          <a:xfrm>
            <a:off x="582038" y="214681"/>
            <a:ext cx="7848872" cy="429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Το</a:t>
            </a:r>
            <a:r>
              <a:rPr lang="el-GR" sz="20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 2004</a:t>
            </a:r>
            <a:r>
              <a:rPr lang="el-GR" sz="20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, ένας σεισμός </a:t>
            </a:r>
            <a:r>
              <a:rPr lang="el-GR" sz="2000" b="1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με μέγεθος από 9,1 έως 9,3 Ρίχτερ</a:t>
            </a:r>
            <a:r>
              <a:rPr lang="el-GR" sz="20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 </a:t>
            </a:r>
            <a:r>
              <a:rPr lang="el-GR" sz="20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συγκλόνισε το νησί </a:t>
            </a:r>
            <a:r>
              <a:rPr lang="el-GR" sz="24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Σουμάτρα της Ινδονησίας</a:t>
            </a:r>
          </a:p>
          <a:p>
            <a:pPr>
              <a:lnSpc>
                <a:spcPct val="150000"/>
              </a:lnSpc>
            </a:pPr>
            <a:endParaRPr lang="el-GR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Nova"/>
            </a:endParaRPr>
          </a:p>
          <a:p>
            <a:pPr>
              <a:lnSpc>
                <a:spcPct val="150000"/>
              </a:lnSpc>
            </a:pPr>
            <a:r>
              <a:rPr lang="el-GR" sz="20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Απελευθέρωσε τόση ενέργεια όση μια </a:t>
            </a:r>
            <a:r>
              <a:rPr lang="el-GR" sz="2000" b="0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βόμβα 100 </a:t>
            </a:r>
            <a:r>
              <a:rPr lang="el-GR" sz="2000" b="0" i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γιγατόνων</a:t>
            </a:r>
            <a:endParaRPr lang="el-GR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Nova"/>
            </a:endParaRPr>
          </a:p>
          <a:p>
            <a:pPr>
              <a:lnSpc>
                <a:spcPct val="150000"/>
              </a:lnSpc>
            </a:pPr>
            <a:endParaRPr lang="el-GR" sz="2000" b="0" i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Nova"/>
            </a:endParaRPr>
          </a:p>
          <a:p>
            <a:pPr>
              <a:lnSpc>
                <a:spcPct val="150000"/>
              </a:lnSpc>
            </a:pPr>
            <a:r>
              <a:rPr lang="el-GR" sz="2000" b="0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Ο σεισμός έγινε αισθητός σε όλο τον κόσμο</a:t>
            </a:r>
          </a:p>
          <a:p>
            <a:pPr>
              <a:lnSpc>
                <a:spcPct val="150000"/>
              </a:lnSpc>
            </a:pPr>
            <a:endParaRPr lang="el-GR" sz="2000" b="0" i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Nova"/>
            </a:endParaRPr>
          </a:p>
          <a:p>
            <a:pPr>
              <a:lnSpc>
                <a:spcPct val="150000"/>
              </a:lnSpc>
            </a:pPr>
            <a:r>
              <a:rPr lang="el-GR" sz="2000" b="0" i="0" dirty="0">
                <a:solidFill>
                  <a:schemeClr val="bg1">
                    <a:lumMod val="50000"/>
                  </a:schemeClr>
                </a:solidFill>
                <a:effectLst/>
                <a:latin typeface="ProximaNova"/>
              </a:rPr>
              <a:t>ήταν επίσης ένας από τους μεγαλύτερους σε χρονική διάρκεια: </a:t>
            </a:r>
          </a:p>
          <a:p>
            <a:pPr>
              <a:lnSpc>
                <a:spcPct val="150000"/>
              </a:lnSpc>
            </a:pPr>
            <a:r>
              <a:rPr lang="el-GR" sz="2000" b="1" i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η γη έτρεμε για 10 λεπτά</a:t>
            </a:r>
            <a:endParaRPr lang="el-G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2A0E4-911C-9C96-5C42-C3EBDEF7E539}"/>
              </a:ext>
            </a:extLst>
          </p:cNvPr>
          <p:cNvSpPr txBox="1"/>
          <p:nvPr/>
        </p:nvSpPr>
        <p:spPr>
          <a:xfrm>
            <a:off x="582038" y="4509120"/>
            <a:ext cx="7734378" cy="194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0" i="0" dirty="0">
                <a:solidFill>
                  <a:schemeClr val="bg1">
                    <a:lumMod val="50000"/>
                  </a:schemeClr>
                </a:solidFill>
                <a:effectLst/>
                <a:latin typeface="ProximaNova"/>
              </a:rPr>
              <a:t>Ο σεισμός στη </a:t>
            </a:r>
            <a:r>
              <a:rPr lang="el-GR" sz="2400" b="1" i="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Βαλδίβια</a:t>
            </a:r>
            <a:r>
              <a:rPr lang="el-GR" b="0" i="0" dirty="0">
                <a:solidFill>
                  <a:schemeClr val="bg1">
                    <a:lumMod val="50000"/>
                  </a:schemeClr>
                </a:solidFill>
                <a:effectLst/>
                <a:latin typeface="ProximaNova"/>
              </a:rPr>
              <a:t> του </a:t>
            </a:r>
            <a:r>
              <a:rPr lang="el-GR" sz="2400" b="1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1960 στη Χιλή </a:t>
            </a:r>
            <a:r>
              <a:rPr lang="el-GR" b="0" i="0" dirty="0">
                <a:solidFill>
                  <a:schemeClr val="bg1">
                    <a:lumMod val="50000"/>
                  </a:schemeClr>
                </a:solidFill>
                <a:effectLst/>
                <a:latin typeface="ProximaNova"/>
              </a:rPr>
              <a:t>ήταν ο </a:t>
            </a:r>
            <a:r>
              <a:rPr lang="el-GR" sz="2800" b="1" i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ισχυρότερος</a:t>
            </a:r>
            <a:r>
              <a:rPr lang="el-GR" b="0" i="0" dirty="0">
                <a:solidFill>
                  <a:schemeClr val="bg1">
                    <a:lumMod val="50000"/>
                  </a:schemeClr>
                </a:solidFill>
                <a:effectLst/>
                <a:latin typeface="ProximaNova"/>
              </a:rPr>
              <a:t> που έχει καταγραφεί ποτέ, με </a:t>
            </a:r>
            <a:r>
              <a:rPr lang="el-GR" b="1" i="0" dirty="0">
                <a:solidFill>
                  <a:schemeClr val="tx2">
                    <a:lumMod val="50000"/>
                  </a:schemeClr>
                </a:solidFill>
                <a:effectLst/>
                <a:latin typeface="ProximaNova"/>
              </a:rPr>
              <a:t>μέγεθος από 9,4 έως 9,6 Ρίχτερ</a:t>
            </a:r>
          </a:p>
          <a:p>
            <a:pPr>
              <a:lnSpc>
                <a:spcPct val="150000"/>
              </a:lnSpc>
            </a:pPr>
            <a:endParaRPr lang="el-GR" dirty="0">
              <a:solidFill>
                <a:schemeClr val="bg1">
                  <a:lumMod val="65000"/>
                </a:schemeClr>
              </a:solidFill>
              <a:latin typeface="ProximaNova"/>
            </a:endParaRPr>
          </a:p>
          <a:p>
            <a:pPr>
              <a:lnSpc>
                <a:spcPct val="150000"/>
              </a:lnSpc>
            </a:pPr>
            <a:r>
              <a:rPr lang="el-GR" b="0" i="0" dirty="0">
                <a:solidFill>
                  <a:schemeClr val="bg1">
                    <a:lumMod val="50000"/>
                  </a:schemeClr>
                </a:solidFill>
                <a:effectLst/>
                <a:latin typeface="ProximaNova"/>
              </a:rPr>
              <a:t>Το ρήγμα που έγινε μετά το σεισμό </a:t>
            </a:r>
            <a:r>
              <a:rPr lang="el-GR" b="0" i="0" u="none" strike="noStrik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είχε μήκος από 500 έως 1.000 χιλιόμετρα</a:t>
            </a:r>
            <a:r>
              <a:rPr lang="el-GR" b="0" i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Nova"/>
              </a:rPr>
              <a:t> </a:t>
            </a:r>
            <a:endParaRPr lang="el-G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2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9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Κατηγοριοποίηση </a:t>
            </a:r>
            <a:r>
              <a:rPr lang="el-GR" sz="28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των σεισμών του φλοιού της Γης ανάλογα με το βάθος τους</a:t>
            </a:r>
            <a:endParaRPr lang="el-GR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Επιφανειακοί ή σεισμοί </a:t>
            </a:r>
            <a:r>
              <a:rPr lang="el-GR" sz="3200" dirty="0">
                <a:solidFill>
                  <a:schemeClr val="tx2"/>
                </a:solidFill>
              </a:rPr>
              <a:t>μικρού βάθους (0 – 30 </a:t>
            </a:r>
            <a:r>
              <a:rPr lang="el-GR" sz="3200" dirty="0" err="1">
                <a:solidFill>
                  <a:schemeClr val="tx2"/>
                </a:solidFill>
              </a:rPr>
              <a:t>km</a:t>
            </a:r>
            <a:r>
              <a:rPr lang="el-GR" sz="32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70000"/>
              </a:lnSpc>
            </a:pPr>
            <a:endParaRPr lang="el-GR" sz="3200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Σεισμοί</a:t>
            </a:r>
            <a:r>
              <a:rPr lang="el-GR" sz="3200" dirty="0">
                <a:solidFill>
                  <a:schemeClr val="tx2"/>
                </a:solidFill>
              </a:rPr>
              <a:t> </a:t>
            </a:r>
            <a:r>
              <a:rPr 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ενδιαμέσου βάθους </a:t>
            </a:r>
            <a:r>
              <a:rPr lang="el-GR" sz="3200" dirty="0">
                <a:solidFill>
                  <a:schemeClr val="tx2"/>
                </a:solidFill>
              </a:rPr>
              <a:t>(30 – 70 </a:t>
            </a:r>
            <a:r>
              <a:rPr lang="el-GR" sz="3200" dirty="0" err="1">
                <a:solidFill>
                  <a:schemeClr val="tx2"/>
                </a:solidFill>
              </a:rPr>
              <a:t>km</a:t>
            </a:r>
            <a:r>
              <a:rPr lang="el-GR" sz="32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70000"/>
              </a:lnSpc>
            </a:pPr>
            <a:endParaRPr lang="el-GR" sz="3200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l-G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Σεισμοί μεγάλου βάθους </a:t>
            </a:r>
            <a:r>
              <a:rPr lang="el-GR" sz="3200" dirty="0">
                <a:solidFill>
                  <a:schemeClr val="tx2"/>
                </a:solidFill>
              </a:rPr>
              <a:t>(άνω των 70 </a:t>
            </a:r>
            <a:r>
              <a:rPr lang="el-GR" sz="3200" dirty="0" err="1">
                <a:solidFill>
                  <a:schemeClr val="tx2"/>
                </a:solidFill>
              </a:rPr>
              <a:t>km</a:t>
            </a:r>
            <a:r>
              <a:rPr lang="el-GR" sz="3200" dirty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endParaRPr lang="el-GR" sz="32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sz="3200" dirty="0">
                <a:solidFill>
                  <a:schemeClr val="tx2"/>
                </a:solidFill>
              </a:rPr>
              <a:t>      </a:t>
            </a:r>
          </a:p>
          <a:p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18434" name="Picture 2" descr="C:\Users\Γεώργιος\Desktop\Επίκεντρο_και_υπόκεντρο_σεισμο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92556"/>
            <a:ext cx="4279900" cy="2806700"/>
          </a:xfrm>
          <a:prstGeom prst="rect">
            <a:avLst/>
          </a:prstGeom>
          <a:noFill/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2651C63-3FCF-3730-5D3C-518B70965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484784"/>
            <a:ext cx="4388294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>
                <a:solidFill>
                  <a:schemeClr val="tx2"/>
                </a:solidFill>
              </a:rPr>
              <a:t>Η ακριβής θέση στην οποία συμβαίνει ένας σεισμός ονομάζεται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εστία</a:t>
            </a:r>
            <a:endParaRPr lang="el-G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2"/>
                </a:solidFill>
              </a:rPr>
              <a:t>Αν η εστία θεωρηθεί ως σημείο, αυτό ονομάζεται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υπόκεντρο</a:t>
            </a:r>
            <a:endParaRPr lang="el-GR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2"/>
                </a:solidFill>
              </a:rPr>
              <a:t>Η προβολή του υποκέντρου στην επιφάνεια της Γης, ονομάζεται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>επίκεντρο</a:t>
            </a:r>
            <a:endParaRPr lang="el-GR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2D3ED2C2-DCAB-A77A-A332-90206B590773}"/>
              </a:ext>
            </a:extLst>
          </p:cNvPr>
          <p:cNvSpPr/>
          <p:nvPr/>
        </p:nvSpPr>
        <p:spPr>
          <a:xfrm>
            <a:off x="5148064" y="4437112"/>
            <a:ext cx="720080" cy="360040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8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DF393-A8F7-EA50-BA31-D1607735474A}"/>
              </a:ext>
            </a:extLst>
          </p:cNvPr>
          <p:cNvSpPr txBox="1"/>
          <p:nvPr/>
        </p:nvSpPr>
        <p:spPr>
          <a:xfrm>
            <a:off x="1763688" y="59492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(79) S1000008 - YouTube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0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1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2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3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4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5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150937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ΣΕΙΣΜΟΙ &amp; ΠΡΟΣΤΑΣΙΑ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628775"/>
            <a:ext cx="84978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295 -0.0007 0.00625 0.00023 0.00868 -0.00185 C 0.00989 -0.00301 0.0059 -0.00394 0.00434 -0.00371 C 0.0026 -0.00324 0.00139 -0.00116 4.72222E-6 -1.85185E-6 Z " pathEditMode="relative" ptsTypes="ffff">
                                      <p:cBhvr>
                                        <p:cTn id="6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6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583"/>
            <a:ext cx="8229600" cy="969154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>
                <a:solidFill>
                  <a:schemeClr val="tx2"/>
                </a:solidFill>
              </a:rPr>
              <a:t>Ε Ν Ε Ρ Γ Ε Ι Ε Σ  την </a:t>
            </a:r>
            <a:r>
              <a:rPr lang="el-GR" sz="3200" b="1" dirty="0">
                <a:solidFill>
                  <a:srgbClr val="C00000"/>
                </a:solidFill>
              </a:rPr>
              <a:t>ΩΡΑ</a:t>
            </a:r>
            <a:r>
              <a:rPr lang="el-GR" sz="3200" b="1" dirty="0">
                <a:solidFill>
                  <a:schemeClr val="tx2"/>
                </a:solidFill>
              </a:rPr>
              <a:t> του σεισμού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862306"/>
            <a:ext cx="8713662" cy="214275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l-GR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  βρεθούμε  σε  </a:t>
            </a:r>
            <a:r>
              <a:rPr lang="el-G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παραθαλάσσια</a:t>
            </a:r>
            <a:r>
              <a:rPr lang="el-GR" sz="2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περιοχή</a:t>
            </a:r>
            <a:r>
              <a:rPr lang="el-GR" sz="2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l-GR" sz="2600" dirty="0">
              <a:solidFill>
                <a:srgbClr val="FF3300"/>
              </a:solidFill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l-GR" sz="2400" spc="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Απομακρυνόμαστε από την ακτή γιατί υπάρχει κίνδυνος </a:t>
            </a:r>
            <a:r>
              <a:rPr lang="el-GR" sz="3000" spc="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τσουνάμι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el-GR" sz="2400" spc="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Σχετική ενημέρωση παίρνουμε από τις αρμόδιες αρχές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1125538"/>
            <a:ext cx="91440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just"/>
            <a:r>
              <a:rPr lang="el-G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ΒΑΣΙΚΟ :  </a:t>
            </a:r>
            <a:r>
              <a:rPr lang="el-G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Μένουμε </a:t>
            </a:r>
            <a:r>
              <a:rPr lang="el-G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ψύχραιμοι</a:t>
            </a:r>
            <a:r>
              <a:rPr lang="el-G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l-G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Ο πανικός προκαλεί θύματα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50824" y="4653136"/>
            <a:ext cx="87136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  βρεθούμε  σε  </a:t>
            </a:r>
            <a:r>
              <a:rPr lang="el-G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ορεινή</a:t>
            </a: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περιοχή</a:t>
            </a:r>
            <a:r>
              <a:rPr lang="el-G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l-GR" sz="2400" spc="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Απομακρυνόμαστε από σημεία επικίνδυνα για πτώσεις βράχων και κατολισθήσεις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6D7DB01-8F36-52D4-652A-0CE3A859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Κατά τη διάρκεια του σεισμού…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494B487-5976-C0BC-0269-3FF8F2B371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73" r="15608" b="-2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pic>
        <p:nvPicPr>
          <p:cNvPr id="2" name="1 - Εικόνα" descr="slide-17-1024.jpg"/>
          <p:cNvPicPr>
            <a:picLocks noGrp="1" noChangeAspect="1"/>
          </p:cNvPicPr>
          <p:nvPr isPhoto="1"/>
        </p:nvPicPr>
        <p:blipFill rotWithShape="1">
          <a:blip r:embed="rId3" cstate="print"/>
          <a:srcRect l="1435" t="46769" r="55679" b="16639"/>
          <a:stretch/>
        </p:blipFill>
        <p:spPr>
          <a:xfrm>
            <a:off x="4932040" y="2276871"/>
            <a:ext cx="3600828" cy="23042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Σύμβολο πολλαπλασιασμού 4">
            <a:extLst>
              <a:ext uri="{FF2B5EF4-FFF2-40B4-BE49-F238E27FC236}">
                <a16:creationId xmlns:a16="http://schemas.microsoft.com/office/drawing/2014/main" id="{B6EF777B-3214-8D1B-072C-F407C2E726C0}"/>
              </a:ext>
            </a:extLst>
          </p:cNvPr>
          <p:cNvSpPr/>
          <p:nvPr/>
        </p:nvSpPr>
        <p:spPr>
          <a:xfrm>
            <a:off x="5148064" y="4005064"/>
            <a:ext cx="2232248" cy="1944216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8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19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0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1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2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3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4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5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6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7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8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9-1024 - Αντιγραφή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29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0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2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3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4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62649" y="466725"/>
            <a:ext cx="2962275" cy="2070100"/>
          </a:xfrm>
        </p:spPr>
        <p:txBody>
          <a:bodyPr/>
          <a:lstStyle/>
          <a:p>
            <a:pPr algn="l" eaLnBrk="1" hangingPunct="1">
              <a:defRPr/>
            </a:pPr>
            <a:r>
              <a:rPr lang="el-GR" sz="2200" dirty="0">
                <a:solidFill>
                  <a:schemeClr val="tx2"/>
                </a:solidFill>
              </a:rPr>
              <a:t>Η Γη αποτελείται από  </a:t>
            </a:r>
            <a:r>
              <a:rPr lang="el-GR" sz="2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τρία ( 3 ) </a:t>
            </a:r>
            <a:r>
              <a:rPr lang="el-GR" sz="2200" dirty="0">
                <a:solidFill>
                  <a:schemeClr val="tx2"/>
                </a:solidFill>
              </a:rPr>
              <a:t>διαφορετικά στρώματα το </a:t>
            </a:r>
            <a:r>
              <a:rPr lang="el-GR" sz="2200" b="1" dirty="0">
                <a:solidFill>
                  <a:schemeClr val="tx2"/>
                </a:solidFill>
              </a:rPr>
              <a:t>φλοιό</a:t>
            </a:r>
            <a:r>
              <a:rPr lang="el-GR" sz="2200" dirty="0">
                <a:solidFill>
                  <a:schemeClr val="tx2"/>
                </a:solidFill>
              </a:rPr>
              <a:t>,  το </a:t>
            </a:r>
            <a:r>
              <a:rPr lang="el-GR" sz="2200" b="1" dirty="0">
                <a:solidFill>
                  <a:schemeClr val="tx2"/>
                </a:solidFill>
              </a:rPr>
              <a:t>μανδύα</a:t>
            </a:r>
            <a:r>
              <a:rPr lang="el-GR" sz="2200" dirty="0">
                <a:solidFill>
                  <a:schemeClr val="tx2"/>
                </a:solidFill>
              </a:rPr>
              <a:t> και τον </a:t>
            </a:r>
            <a:r>
              <a:rPr lang="el-GR" sz="2200" b="1" dirty="0">
                <a:solidFill>
                  <a:schemeClr val="tx2"/>
                </a:solidFill>
              </a:rPr>
              <a:t>πυρήνα</a:t>
            </a:r>
          </a:p>
        </p:txBody>
      </p:sp>
      <p:graphicFrame>
        <p:nvGraphicFramePr>
          <p:cNvPr id="9226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32138" y="600075"/>
          <a:ext cx="2376487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Φωτογραφία του Photo Editor" r:id="rId2" imgW="1542857" imgH="1257476" progId="">
                  <p:embed/>
                </p:oleObj>
              </mc:Choice>
              <mc:Fallback>
                <p:oleObj name="Φωτογραφία του Photo Editor" r:id="rId2" imgW="1542857" imgH="125747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600075"/>
                        <a:ext cx="2376487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3" y="260350"/>
            <a:ext cx="57451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853112" y="3573016"/>
            <a:ext cx="31813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Λιθόσφαιρα</a:t>
            </a:r>
            <a:r>
              <a:rPr lang="el-GR" sz="2200" dirty="0">
                <a:solidFill>
                  <a:schemeClr val="tx2"/>
                </a:solidFill>
              </a:rPr>
              <a:t> λέμε ένα δύσκαμπτο στρώμα, μέσου πάχους </a:t>
            </a:r>
            <a:r>
              <a:rPr lang="el-GR" sz="2200" b="1" dirty="0">
                <a:solidFill>
                  <a:schemeClr val="tx2"/>
                </a:solidFill>
              </a:rPr>
              <a:t>80km</a:t>
            </a:r>
            <a:r>
              <a:rPr lang="el-GR" sz="2200" dirty="0">
                <a:solidFill>
                  <a:schemeClr val="tx2"/>
                </a:solidFill>
              </a:rPr>
              <a:t> περίπου, που αποτελείται από το στερεό φλοιό και ένα μέρος του στερεού ανώτερου μανδύα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5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36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Ισοσκελές τρίγωνο 2">
            <a:hlinkClick r:id="rId3"/>
            <a:extLst>
              <a:ext uri="{FF2B5EF4-FFF2-40B4-BE49-F238E27FC236}">
                <a16:creationId xmlns:a16="http://schemas.microsoft.com/office/drawing/2014/main" id="{CFA05BF8-8E99-0424-BC49-877894B73C72}"/>
              </a:ext>
            </a:extLst>
          </p:cNvPr>
          <p:cNvSpPr/>
          <p:nvPr/>
        </p:nvSpPr>
        <p:spPr>
          <a:xfrm rot="5400000">
            <a:off x="7416316" y="5409220"/>
            <a:ext cx="1224136" cy="86409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072BD-AC98-2020-F415-8387B2B05AED}"/>
              </a:ext>
            </a:extLst>
          </p:cNvPr>
          <p:cNvSpPr txBox="1"/>
          <p:nvPr/>
        </p:nvSpPr>
        <p:spPr>
          <a:xfrm>
            <a:off x="611560" y="18864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>
                <a:solidFill>
                  <a:srgbClr val="0070C0"/>
                </a:solidFill>
              </a:rPr>
              <a:t>Μετά τον σεισμό -1 </a:t>
            </a:r>
            <a:r>
              <a:rPr lang="el-GR" sz="32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AD84-87D7-48C8-E7BF-BA6DE771D9CD}"/>
              </a:ext>
            </a:extLst>
          </p:cNvPr>
          <p:cNvSpPr txBox="1"/>
          <p:nvPr/>
        </p:nvSpPr>
        <p:spPr>
          <a:xfrm>
            <a:off x="323528" y="773415"/>
            <a:ext cx="8496944" cy="6052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Προετοιμάσου για την εκκένωση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της αίθουσας σύμφωνα με τις οδηγίες του εκπαιδευτικού και όσα προβλέπονται στο Σχέδιο του Σχολείου και  στις ασκήσεις ετοιμότητας που συμμετείχες</a:t>
            </a:r>
          </a:p>
          <a:p>
            <a:pPr lvl="0" algn="just">
              <a:lnSpc>
                <a:spcPct val="150000"/>
              </a:lnSpc>
              <a:spcAft>
                <a:spcPts val="300"/>
              </a:spcAft>
            </a:pPr>
            <a:endParaRPr lang="el-GR" sz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Εκκένωσε την αίθουσά σου και το σχολικό κτίριο σύντομα και με σειρά / τάξη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όταν δοθεί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η σχετική οδηγία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σύμφωνα με το </a:t>
            </a:r>
            <a:r>
              <a:rPr lang="el-GR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Σχέδιο Έκτακτης Ανάγκης του Σχολείου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  </a:t>
            </a:r>
            <a:r>
              <a:rPr lang="el-GR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χωρίς να τρέχεις και με τα χέρια κάτω</a:t>
            </a:r>
          </a:p>
          <a:p>
            <a:pPr lvl="0" algn="just">
              <a:lnSpc>
                <a:spcPct val="150000"/>
              </a:lnSpc>
              <a:spcAft>
                <a:spcPts val="300"/>
              </a:spcAft>
            </a:pPr>
            <a:endParaRPr lang="el-GR" sz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Παράμεινε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μαζί με το τμήμα σου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στο προαύλιο και </a:t>
            </a:r>
            <a:r>
              <a:rPr lang="el-GR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βοήθησε τον εκπαιδευτικό να πάρει παρουσίες</a:t>
            </a:r>
            <a:endParaRPr lang="en-US" sz="20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"/>
              </a:spcAft>
            </a:pP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Σε περίπτωση που ανακοινωθεί διακοπή της λειτουργίας του Σχολείου θα παραμείνεις στον χώρο καταφυγής έως ότου να έρθουν οι γονείς ή οι κηδεμόνες σου να σε παραλάβουν</a:t>
            </a:r>
            <a:endParaRPr lang="el-GR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417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072BD-AC98-2020-F415-8387B2B05AED}"/>
              </a:ext>
            </a:extLst>
          </p:cNvPr>
          <p:cNvSpPr txBox="1"/>
          <p:nvPr/>
        </p:nvSpPr>
        <p:spPr>
          <a:xfrm>
            <a:off x="539552" y="11663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>
                <a:solidFill>
                  <a:srgbClr val="0070C0"/>
                </a:solidFill>
              </a:rPr>
              <a:t>Μετά τον σεισμό -2 </a:t>
            </a:r>
            <a:r>
              <a:rPr lang="el-GR" sz="32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AD84-87D7-48C8-E7BF-BA6DE771D9CD}"/>
              </a:ext>
            </a:extLst>
          </p:cNvPr>
          <p:cNvSpPr txBox="1"/>
          <p:nvPr/>
        </p:nvSpPr>
        <p:spPr>
          <a:xfrm>
            <a:off x="251520" y="701407"/>
            <a:ext cx="8640960" cy="602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Εάν βρεθείς μόνος σου εντός του σχολικού κτιρίου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π.χ. διάδρομο, τουαλέτα (εκτός αίθουσας διδασκαλίας), και δεν υπάρχει γερό, ξύλινο τραπέζι ή γραφείο για να καλυφθείς, γονάτισε (εάν αυτό είναι δυνατόν)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μακριά από επικινδυνότητες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και κάλυψε το κεφάλι και τον αυχένα με τα χέρια σου την ώρα του σεισμού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l-GR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Μετά το 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πέρας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της σεισμικής δόνησης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εκκένωσε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το σχολικό κτίριο σύμφωνα με το Σχέδιο του Σχολείου, </a:t>
            </a:r>
            <a:r>
              <a:rPr lang="el-G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δηλαδή κατευθύνσου στο προαύλιο του Σχολείου ώστε να βρεις το Τμήμα σου</a:t>
            </a:r>
            <a:endParaRPr lang="el-GR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Εάν κατά τη διάρκεια της εκκένωσης του κτιρίου εκδηλωθεί νέα σεισμική δόνηση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προφυλάξου κατάλληλα ανάλογα με τη θέση που βρίσκεσαι (αίθουσα, κλιμακοστάσιο, διάδρομο κ.α.), σύμφωνα με την οδηγία: </a:t>
            </a:r>
            <a:r>
              <a:rPr lang="el-GR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«Μένω στον χώρο που βρίσκομαι, Σκύβω, Καλύπτομαι, Κρατιέμαι»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"/>
              </a:spcAft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Μετά το πέρας του σεισμού αυτού συνέχισε κανονικά την 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εκκένωση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του σχολικού κτιρίου</a:t>
            </a:r>
            <a:endParaRPr lang="el-GR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6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072BD-AC98-2020-F415-8387B2B05AED}"/>
              </a:ext>
            </a:extLst>
          </p:cNvPr>
          <p:cNvSpPr txBox="1"/>
          <p:nvPr/>
        </p:nvSpPr>
        <p:spPr>
          <a:xfrm>
            <a:off x="683568" y="11663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>
                <a:solidFill>
                  <a:srgbClr val="0070C0"/>
                </a:solidFill>
              </a:rPr>
              <a:t>Μετά τον σεισμό -</a:t>
            </a:r>
            <a:r>
              <a:rPr lang="en-US" sz="3200" u="sng" dirty="0">
                <a:solidFill>
                  <a:srgbClr val="0070C0"/>
                </a:solidFill>
              </a:rPr>
              <a:t>3</a:t>
            </a:r>
            <a:r>
              <a:rPr lang="el-GR" sz="3200" u="sng" dirty="0">
                <a:solidFill>
                  <a:srgbClr val="0070C0"/>
                </a:solidFill>
              </a:rPr>
              <a:t> </a:t>
            </a:r>
            <a:r>
              <a:rPr lang="el-GR" sz="32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AD84-87D7-48C8-E7BF-BA6DE771D9CD}"/>
              </a:ext>
            </a:extLst>
          </p:cNvPr>
          <p:cNvSpPr txBox="1"/>
          <p:nvPr/>
        </p:nvSpPr>
        <p:spPr>
          <a:xfrm>
            <a:off x="395536" y="1196752"/>
            <a:ext cx="8496944" cy="454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Ακολούθησε τις οδηγίες των εκπαιδευτικών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σου και 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μην πλησιάζεις επικίνδυνα σημεία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(προσόψεις του κτιρίου, στύλους κ.λπ.)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endParaRPr lang="el-GR" sz="24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300"/>
              </a:spcAft>
              <a:buFont typeface="Wingdings" panose="05000000000000000000" pitchFamily="2" charset="2"/>
              <a:buChar char=""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Γνώριζε ότι στην περίπτωση που αποφασιστεί διακοπή της λειτουργίας των σχολείων οι μαθητές πρέπει να παραληφθούν από τους γονείς ή τους κηδεμόνες τους 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 panose="02020609040205080304" pitchFamily="49" charset="-128"/>
              </a:rPr>
              <a:t>από τους προκαθορισμένους στο Σχολικό Σχέδιο χώρους καταφυγής</a:t>
            </a:r>
            <a:endParaRPr lang="el-GR" sz="24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73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2884" y="54991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A2BBB6-7A16-8A9C-F457-235C8EB6E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4" y="791667"/>
            <a:ext cx="8229600" cy="6066333"/>
          </a:xfrm>
          <a:prstGeom prst="rect">
            <a:avLst/>
          </a:prstGeom>
        </p:spPr>
      </p:pic>
      <p:sp>
        <p:nvSpPr>
          <p:cNvPr id="8" name="Βέλος: Ραβδωτό δεξιό 7">
            <a:extLst>
              <a:ext uri="{FF2B5EF4-FFF2-40B4-BE49-F238E27FC236}">
                <a16:creationId xmlns:a16="http://schemas.microsoft.com/office/drawing/2014/main" id="{F52078D9-BA11-FBDF-EF02-E02685520230}"/>
              </a:ext>
            </a:extLst>
          </p:cNvPr>
          <p:cNvSpPr/>
          <p:nvPr/>
        </p:nvSpPr>
        <p:spPr>
          <a:xfrm rot="16200000">
            <a:off x="1241376" y="926976"/>
            <a:ext cx="324544" cy="1152128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Βέλος: Ραβδωτό δεξιό 8">
            <a:extLst>
              <a:ext uri="{FF2B5EF4-FFF2-40B4-BE49-F238E27FC236}">
                <a16:creationId xmlns:a16="http://schemas.microsoft.com/office/drawing/2014/main" id="{0EEF468A-39FA-75A3-6460-12B39463BDCA}"/>
              </a:ext>
            </a:extLst>
          </p:cNvPr>
          <p:cNvSpPr/>
          <p:nvPr/>
        </p:nvSpPr>
        <p:spPr>
          <a:xfrm rot="5400000">
            <a:off x="8226152" y="5827216"/>
            <a:ext cx="324544" cy="1152128"/>
          </a:xfrm>
          <a:prstGeom prst="strip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D273F-E947-5BA3-4861-7845E0DFB781}"/>
              </a:ext>
            </a:extLst>
          </p:cNvPr>
          <p:cNvSpPr txBox="1"/>
          <p:nvPr/>
        </p:nvSpPr>
        <p:spPr>
          <a:xfrm>
            <a:off x="914400" y="570937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Όλοι οι εκπαιδευτικοί </a:t>
            </a:r>
            <a:r>
              <a:rPr lang="el-G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είναι υπεύθυνοι για την εκκένωση της αίθουσας στην οποία διδάσκουν την ώρα του σεισμού, σύμφωνα με τις οδηγίες που υπάρχουν στο  </a:t>
            </a:r>
            <a:r>
              <a:rPr lang="el-GR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Σχολικό Σχέδιο Έκτακτης Ανάγκης</a:t>
            </a:r>
            <a:endParaRPr lang="el-GR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694D3-70FA-B669-47DF-635E71F1B086}"/>
              </a:ext>
            </a:extLst>
          </p:cNvPr>
          <p:cNvSpPr txBox="1"/>
          <p:nvPr/>
        </p:nvSpPr>
        <p:spPr>
          <a:xfrm>
            <a:off x="4044111" y="4293096"/>
            <a:ext cx="320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χώρος συγκέντρωσης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0BDFE6D0-A256-AA34-D7BB-271C9AFED08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20883441"/>
              </p:ext>
            </p:extLst>
          </p:nvPr>
        </p:nvGraphicFramePr>
        <p:xfrm>
          <a:off x="0" y="0"/>
          <a:ext cx="9144000" cy="69046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85040">
                  <a:extLst>
                    <a:ext uri="{9D8B030D-6E8A-4147-A177-3AD203B41FA5}">
                      <a16:colId xmlns:a16="http://schemas.microsoft.com/office/drawing/2014/main" val="2386457834"/>
                    </a:ext>
                  </a:extLst>
                </a:gridCol>
                <a:gridCol w="5458960">
                  <a:extLst>
                    <a:ext uri="{9D8B030D-6E8A-4147-A177-3AD203B41FA5}">
                      <a16:colId xmlns:a16="http://schemas.microsoft.com/office/drawing/2014/main" val="805749916"/>
                    </a:ext>
                  </a:extLst>
                </a:gridCol>
              </a:tblGrid>
              <a:tr h="66942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4</a:t>
                      </a:r>
                      <a:endParaRPr lang="el-GR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3</a:t>
                      </a: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3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extLst>
                  <a:ext uri="{0D108BD9-81ED-4DB2-BD59-A6C34878D82A}">
                    <a16:rowId xmlns:a16="http://schemas.microsoft.com/office/drawing/2014/main" val="2596635248"/>
                  </a:ext>
                </a:extLst>
              </a:tr>
              <a:tr h="636118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Γραφείο Διευθυντή</a:t>
                      </a:r>
                      <a:endParaRPr lang="el-GR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81" marR="108981" marT="15136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3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3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extLst>
                  <a:ext uri="{0D108BD9-81ED-4DB2-BD59-A6C34878D82A}">
                    <a16:rowId xmlns:a16="http://schemas.microsoft.com/office/drawing/2014/main" val="3483646510"/>
                  </a:ext>
                </a:extLst>
              </a:tr>
              <a:tr h="66942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200" b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Γραφείο Καθηγητών </a:t>
                      </a:r>
                      <a:endParaRPr lang="el-GR" sz="2000" b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Εργαστήριο Νοσηλευτικής</a:t>
                      </a:r>
                      <a:endParaRPr lang="el-G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2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3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extLst>
                  <a:ext uri="{0D108BD9-81ED-4DB2-BD59-A6C34878D82A}">
                    <a16:rowId xmlns:a16="http://schemas.microsoft.com/office/drawing/2014/main" val="2637856686"/>
                  </a:ext>
                </a:extLst>
              </a:tr>
              <a:tr h="66942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Εργαστήριο Ηλεκτρολογίας</a:t>
                      </a:r>
                      <a:endParaRPr lang="el-GR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2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3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extLst>
                  <a:ext uri="{0D108BD9-81ED-4DB2-BD59-A6C34878D82A}">
                    <a16:rowId xmlns:a16="http://schemas.microsoft.com/office/drawing/2014/main" val="1900794300"/>
                  </a:ext>
                </a:extLst>
              </a:tr>
              <a:tr h="669426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Πολλαπλών Χρήσεων</a:t>
                      </a:r>
                      <a:endParaRPr lang="el-GR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1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3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extLst>
                  <a:ext uri="{0D108BD9-81ED-4DB2-BD59-A6C34878D82A}">
                    <a16:rowId xmlns:a16="http://schemas.microsoft.com/office/drawing/2014/main" val="3227889627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Εργαστήριο Πληροφορικής</a:t>
                      </a:r>
                      <a:endParaRPr lang="el-GR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 row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050" b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3</a:t>
                      </a: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3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308" marR="145308" marT="72654" marB="72654"/>
                </a:tc>
                <a:extLst>
                  <a:ext uri="{0D108BD9-81ED-4DB2-BD59-A6C34878D82A}">
                    <a16:rowId xmlns:a16="http://schemas.microsoft.com/office/drawing/2014/main" val="1591777361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6</a:t>
                      </a:r>
                      <a:endParaRPr lang="el-GR" sz="2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627913"/>
                  </a:ext>
                </a:extLst>
              </a:tr>
              <a:tr h="34323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7</a:t>
                      </a:r>
                      <a:endParaRPr lang="el-GR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85260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8</a:t>
                      </a:r>
                      <a:endParaRPr lang="el-GR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600" b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Κλιμακοστάσιο </a:t>
                      </a:r>
                      <a:r>
                        <a:rPr lang="el-GR" sz="20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Νο</a:t>
                      </a:r>
                      <a:r>
                        <a:rPr lang="el-GR" sz="20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 Όπως αριθμείται στο σχέδιο εκκένωσης )</a:t>
                      </a:r>
                      <a:endParaRPr lang="el-GR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304941"/>
                  </a:ext>
                </a:extLst>
              </a:tr>
              <a:tr h="40641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9</a:t>
                      </a:r>
                      <a:endParaRPr lang="el-GR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08981" marR="108981" marT="15136" marB="0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77881"/>
                  </a:ext>
                </a:extLst>
              </a:tr>
              <a:tr h="3927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10</a:t>
                      </a:r>
                      <a:endParaRPr lang="el-GR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108981" marR="108981" marT="15136" marB="0"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0036193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11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/>
                      <a:endParaRPr lang="el-GR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l-GR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Προαύλιο </a:t>
                      </a:r>
                      <a:endParaRPr lang="el-GR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381416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Αίθουσα 12</a:t>
                      </a:r>
                      <a:endParaRPr lang="el-GR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5721509"/>
                  </a:ext>
                </a:extLst>
              </a:tr>
              <a:tr h="410532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Εργαστήριο </a:t>
                      </a:r>
                    </a:p>
                    <a:p>
                      <a:pPr algn="ctr"/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Μηχανολογικών κατασκευών</a:t>
                      </a:r>
                      <a:endParaRPr lang="el-GR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9619115"/>
                  </a:ext>
                </a:extLst>
              </a:tr>
              <a:tr h="326188">
                <a:tc>
                  <a:txBody>
                    <a:bodyPr/>
                    <a:lstStyle/>
                    <a:p>
                      <a:pPr algn="ctr"/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Εργαστήριο Οχημάτων</a:t>
                      </a:r>
                      <a:endParaRPr lang="el-GR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1390579"/>
                  </a:ext>
                </a:extLst>
              </a:tr>
            </a:tbl>
          </a:graphicData>
        </a:graphic>
      </p:graphicFrame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1A8BE4E-11B6-F1D8-4D42-61A5FFDE85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27384"/>
            <a:ext cx="9144000" cy="678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E38F471-EBAB-DB12-E885-47D9626AE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277776"/>
            <a:ext cx="9144000" cy="10771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DEA48F7-1E84-9D2E-7075-4C67220183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14872"/>
            <a:ext cx="9144000" cy="678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5509F9F-783E-E273-7D90-61A36EFA7A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992908"/>
            <a:ext cx="9144000" cy="678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700B779-02C9-05DD-15A7-3B803AE40F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668423"/>
            <a:ext cx="9144000" cy="678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B0B9B84-F0DB-8BD9-259C-8E6F6194C4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49188"/>
            <a:ext cx="9144000" cy="9285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8B27E0D-6646-84D6-BF36-366C6D7213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44600"/>
            <a:ext cx="9144000" cy="678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4517E07-FA1F-7D8B-0EF8-075140F861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6" y="5364080"/>
            <a:ext cx="9144000" cy="15009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227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0EFDAA-101B-0521-33B2-4ED74E19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07EB2F-4EB6-B0F9-CB59-9C23E5AA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earthquake at school - </a:t>
            </a:r>
            <a:r>
              <a:rPr lang="en-US" dirty="0" err="1">
                <a:hlinkClick r:id="rId2"/>
              </a:rPr>
              <a:t>Αν</a:t>
            </a:r>
            <a:r>
              <a:rPr lang="en-US" dirty="0">
                <a:hlinkClick r:id="rId2"/>
              </a:rPr>
              <a:t>αζήτηση Google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76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079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Σας ευχαριστώ </a:t>
            </a:r>
            <a:br>
              <a:rPr lang="el-GR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l-GR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για τη προσοχή σας..!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89738" y="404813"/>
            <a:ext cx="2303462" cy="23764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>
                <a:solidFill>
                  <a:schemeClr val="tx2"/>
                </a:solidFill>
              </a:rPr>
              <a:t>Η κίνηση των </a:t>
            </a:r>
            <a:r>
              <a:rPr lang="el-G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μεγάλων λιθοσφαιρικών πλακών </a:t>
            </a:r>
            <a:r>
              <a:rPr lang="el-GR" sz="2400" dirty="0">
                <a:solidFill>
                  <a:schemeClr val="tx2"/>
                </a:solidFill>
              </a:rPr>
              <a:t>γίνεται προς διάφορες κατευθύνσεις</a:t>
            </a:r>
          </a:p>
        </p:txBody>
      </p:sp>
      <p:pic>
        <p:nvPicPr>
          <p:cNvPr id="6148" name="Picture 10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12647" y="3699890"/>
            <a:ext cx="153180" cy="67820"/>
          </a:xfrm>
          <a:noFill/>
        </p:spPr>
      </p:pic>
      <p:pic>
        <p:nvPicPr>
          <p:cNvPr id="6147" name="Picture 5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4450"/>
            <a:ext cx="67691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323069" y="4121512"/>
            <a:ext cx="6192812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dirty="0">
                <a:solidFill>
                  <a:schemeClr val="tx2"/>
                </a:solidFill>
              </a:rPr>
              <a:t>Οι λιθοσφαιρικές πλάκες αλλού </a:t>
            </a:r>
            <a:r>
              <a:rPr lang="el-GR" sz="2800" b="1" dirty="0">
                <a:solidFill>
                  <a:schemeClr val="tx2"/>
                </a:solidFill>
              </a:rPr>
              <a:t>αποκλίνουν</a:t>
            </a:r>
            <a:r>
              <a:rPr lang="el-GR" sz="2800" dirty="0">
                <a:solidFill>
                  <a:schemeClr val="tx2"/>
                </a:solidFill>
              </a:rPr>
              <a:t>, και αλλού </a:t>
            </a:r>
            <a:r>
              <a:rPr lang="el-GR" sz="2800" b="1" dirty="0">
                <a:solidFill>
                  <a:schemeClr val="tx2"/>
                </a:solidFill>
              </a:rPr>
              <a:t>συγκλίνουν</a:t>
            </a:r>
            <a:endParaRPr lang="el-G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4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5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6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lide-7-1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813</Words>
  <Application>Microsoft Office PowerPoint</Application>
  <PresentationFormat>Προβολή στην οθόνη (4:3)</PresentationFormat>
  <Paragraphs>105</Paragraphs>
  <Slides>48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6" baseType="lpstr">
      <vt:lpstr>Arial</vt:lpstr>
      <vt:lpstr>Calibri</vt:lpstr>
      <vt:lpstr>Lucida Sans Unicode</vt:lpstr>
      <vt:lpstr>ProximaNova</vt:lpstr>
      <vt:lpstr>Times New Roman</vt:lpstr>
      <vt:lpstr>Wingdings</vt:lpstr>
      <vt:lpstr>Θέμα του Office</vt:lpstr>
      <vt:lpstr>Φωτογραφία του Photo Editor</vt:lpstr>
      <vt:lpstr>ΕΠΑ.Λ.  ΚΑΤΟΧΗΣ</vt:lpstr>
      <vt:lpstr>ΣΕΙΣΜΟΙ &amp; ΠΡΟΣΤΑΣΙΑ</vt:lpstr>
      <vt:lpstr>Παρουσίαση του PowerPoint</vt:lpstr>
      <vt:lpstr>Η Γη αποτελείται από  τρία ( 3 ) διαφορετικά στρώματα το φλοιό,  το μανδύα και τον πυρήνα</vt:lpstr>
      <vt:lpstr>Η κίνηση των 7 μεγάλων λιθοσφαιρικών πλακών γίνεται προς διάφορες κατευθύνσεις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Κατηγοριοποίηση των σεισμών του φλοιού της Γης ανάλογα με το βάθος τους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 Ν Ε Ρ Γ Ε Ι Ε Σ  την ΩΡΑ του σεισμού</vt:lpstr>
      <vt:lpstr>Κατά τη διάρκεια του σεισμού…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 χ έ δ ι ο    Ε κ κ έ ν ω σ η ς</vt:lpstr>
      <vt:lpstr>Παρουσίαση του PowerPoint</vt:lpstr>
      <vt:lpstr>videos</vt:lpstr>
      <vt:lpstr>Σας ευχαριστώ  για τη προσοχή σας..!</vt:lpstr>
    </vt:vector>
  </TitlesOfParts>
  <Manager>John Bekos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ΗΜΕΡΗΣΙΟ ΕΠΑ.Λ. ΚΑΤΟΧΗΣ</dc:title>
  <dc:creator>John Bekos</dc:creator>
  <cp:lastModifiedBy>ΜΠΕΚΟΣ ΙΩΑΝΝΗΣ</cp:lastModifiedBy>
  <cp:revision>26</cp:revision>
  <dcterms:created xsi:type="dcterms:W3CDTF">2016-02-05T17:54:44Z</dcterms:created>
  <dcterms:modified xsi:type="dcterms:W3CDTF">2023-11-13T18:19:00Z</dcterms:modified>
</cp:coreProperties>
</file>